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6" r:id="rId8"/>
    <p:sldId id="267" r:id="rId9"/>
    <p:sldId id="262" r:id="rId10"/>
    <p:sldId id="263" r:id="rId11"/>
    <p:sldId id="264" r:id="rId12"/>
    <p:sldId id="265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file:////Users/d-tech/Library/Group%20Containers/UBF8T346G9.ms/WebArchiveCopyPasteTempFiles/com.microsoft.Word/page14image57047040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1E6-6C67-C1E2-4A99-8EED5E46DE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Brain Tumor Image Segmentation with MASK R-CNN Algorithm</a:t>
            </a:r>
            <a:b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CE70D-2745-FD56-8DB7-D4AFC1FE4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5389" y="3592099"/>
            <a:ext cx="8791575" cy="1655762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Samoua Alsamoua, No:422705</a:t>
            </a:r>
            <a:endParaRPr lang="en-US" sz="1800" b="1" i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Software Engineering</a:t>
            </a:r>
            <a:r>
              <a:rPr lang="en-US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Department,  Karadeniz Teknik University, Trabzon, Turkey.</a:t>
            </a:r>
            <a:endParaRPr lang="en-US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862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3824-845F-7F0D-88F5-9B0592587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r>
              <a:rPr lang="en-US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Dataset</a:t>
            </a:r>
            <a:endParaRPr lang="en-US" dirty="0"/>
          </a:p>
        </p:txBody>
      </p:sp>
      <p:sp>
        <p:nvSpPr>
          <p:cNvPr id="20" name="Round Single Corner Rectangle 14">
            <a:extLst>
              <a:ext uri="{FF2B5EF4-FFF2-40B4-BE49-F238E27FC236}">
                <a16:creationId xmlns:a16="http://schemas.microsoft.com/office/drawing/2014/main" id="{73A5F373-DA91-410B-A319-A10086920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973" y="808058"/>
            <a:ext cx="2559744" cy="2536764"/>
          </a:xfrm>
          <a:prstGeom prst="round1Rect">
            <a:avLst>
              <a:gd name="adj" fmla="val 6363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-up of a brain scan&#10;&#10;Description automatically generated with medium confidence">
            <a:extLst>
              <a:ext uri="{FF2B5EF4-FFF2-40B4-BE49-F238E27FC236}">
                <a16:creationId xmlns:a16="http://schemas.microsoft.com/office/drawing/2014/main" id="{794213E0-0D49-2AE7-32DE-7DB995DD3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748" y="1118771"/>
            <a:ext cx="1579604" cy="1915339"/>
          </a:xfrm>
          <a:prstGeom prst="rect">
            <a:avLst/>
          </a:prstGeom>
        </p:spPr>
      </p:pic>
      <p:sp>
        <p:nvSpPr>
          <p:cNvPr id="22" name="Round Diagonal Corner Rectangle 12">
            <a:extLst>
              <a:ext uri="{FF2B5EF4-FFF2-40B4-BE49-F238E27FC236}">
                <a16:creationId xmlns:a16="http://schemas.microsoft.com/office/drawing/2014/main" id="{BA137F13-D77E-438E-98D9-1A7D03009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5582" y="807934"/>
            <a:ext cx="2565764" cy="253676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close-up of a brain scan&#10;&#10;Description automatically generated with low confidence">
            <a:extLst>
              <a:ext uri="{FF2B5EF4-FFF2-40B4-BE49-F238E27FC236}">
                <a16:creationId xmlns:a16="http://schemas.microsoft.com/office/drawing/2014/main" id="{5133574A-2631-35DA-8550-B37A144DA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214" y="1129911"/>
            <a:ext cx="1602500" cy="1892808"/>
          </a:xfrm>
          <a:prstGeom prst="rect">
            <a:avLst/>
          </a:prstGeom>
        </p:spPr>
      </p:pic>
      <p:sp>
        <p:nvSpPr>
          <p:cNvPr id="24" name="Round Diagonal Corner Rectangle 13">
            <a:extLst>
              <a:ext uri="{FF2B5EF4-FFF2-40B4-BE49-F238E27FC236}">
                <a16:creationId xmlns:a16="http://schemas.microsoft.com/office/drawing/2014/main" id="{C70C3F68-92CF-4DB5-B74E-F156FFFEF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3" y="3505687"/>
            <a:ext cx="2565764" cy="2536763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close-up of a brain scan&#10;&#10;Description automatically generated with medium confidence">
            <a:extLst>
              <a:ext uri="{FF2B5EF4-FFF2-40B4-BE49-F238E27FC236}">
                <a16:creationId xmlns:a16="http://schemas.microsoft.com/office/drawing/2014/main" id="{E20D58FB-C2D2-8A87-C9F9-E72CCD7B39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7803" y="3827664"/>
            <a:ext cx="1748063" cy="1892808"/>
          </a:xfrm>
          <a:prstGeom prst="rect">
            <a:avLst/>
          </a:prstGeom>
        </p:spPr>
      </p:pic>
      <p:sp>
        <p:nvSpPr>
          <p:cNvPr id="26" name="Round Single Corner Rectangle 15">
            <a:extLst>
              <a:ext uri="{FF2B5EF4-FFF2-40B4-BE49-F238E27FC236}">
                <a16:creationId xmlns:a16="http://schemas.microsoft.com/office/drawing/2014/main" id="{FB3B8D77-B5FC-4FBE-87EE-A85F0CB01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525582" y="3505686"/>
            <a:ext cx="2559743" cy="2536763"/>
          </a:xfrm>
          <a:prstGeom prst="round1Rect">
            <a:avLst>
              <a:gd name="adj" fmla="val 9975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A close-up of a brain scan&#10;&#10;Description automatically generated with medium confidence">
            <a:extLst>
              <a:ext uri="{FF2B5EF4-FFF2-40B4-BE49-F238E27FC236}">
                <a16:creationId xmlns:a16="http://schemas.microsoft.com/office/drawing/2014/main" id="{90193F4F-46A0-02EE-7DAA-E3AC6CC879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9049" y="3827663"/>
            <a:ext cx="1892808" cy="189280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5E975-E122-8D5D-1F29-0B00E27F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dataset is taken from the </a:t>
            </a:r>
            <a:r>
              <a:rPr lang="en-US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Kaggle site</a:t>
            </a:r>
            <a:r>
              <a:rPr lang="en-US" sz="1800" b="1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r>
              <a:rPr lang="en-US" sz="1800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 constitutes a total of 1500 MR images with tumor and 1500 MR images without a tumor. </a:t>
            </a:r>
          </a:p>
          <a:p>
            <a:endParaRPr lang="en-US" sz="1800" kern="0" dirty="0">
              <a:latin typeface="Times New Roman" panose="02020603050405020304" pitchFamily="18" charset="0"/>
            </a:endParaRP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25873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3FC26-F7D1-9778-D577-7160248E3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643" y="618518"/>
            <a:ext cx="6188402" cy="1478570"/>
          </a:xfrm>
        </p:spPr>
        <p:txBody>
          <a:bodyPr>
            <a:normAutofit/>
          </a:bodyPr>
          <a:lstStyle/>
          <a:p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experiments and results</a:t>
            </a:r>
            <a:endParaRPr lang="en-US" dirty="0"/>
          </a:p>
        </p:txBody>
      </p:sp>
      <p:sp>
        <p:nvSpPr>
          <p:cNvPr id="14" name="Round Diagonal Corner Rectangle 6">
            <a:extLst>
              <a:ext uri="{FF2B5EF4-FFF2-40B4-BE49-F238E27FC236}">
                <a16:creationId xmlns:a16="http://schemas.microsoft.com/office/drawing/2014/main" id="{C169E84F-4748-4D61-A105-357962627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-up of a brain scan&#10;&#10;Description automatically generated with low confidence">
            <a:extLst>
              <a:ext uri="{FF2B5EF4-FFF2-40B4-BE49-F238E27FC236}">
                <a16:creationId xmlns:a16="http://schemas.microsoft.com/office/drawing/2014/main" id="{C8D4444B-4B96-E6FC-2A67-B7E92E033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126" y="1137622"/>
            <a:ext cx="2819619" cy="2206352"/>
          </a:xfrm>
          <a:prstGeom prst="rect">
            <a:avLst/>
          </a:prstGeom>
        </p:spPr>
      </p:pic>
      <p:pic>
        <p:nvPicPr>
          <p:cNvPr id="5" name="Content Placeholder 4" descr="A close-up of a brain scan&#10;&#10;Description automatically generated with medium confidence">
            <a:extLst>
              <a:ext uri="{FF2B5EF4-FFF2-40B4-BE49-F238E27FC236}">
                <a16:creationId xmlns:a16="http://schemas.microsoft.com/office/drawing/2014/main" id="{B3679700-AA21-3C15-0238-288DDD754D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145" y="3508565"/>
            <a:ext cx="3129579" cy="2206353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E419E4C-7F0E-A718-5CA5-A95349761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2249487"/>
            <a:ext cx="6188402" cy="3541714"/>
          </a:xfrm>
        </p:spPr>
        <p:txBody>
          <a:bodyPr>
            <a:normAutofit/>
          </a:bodyPr>
          <a:lstStyle/>
          <a:p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Keras and TensorFlow libraries.</a:t>
            </a:r>
          </a:p>
          <a:p>
            <a:r>
              <a:rPr lang="en-US" sz="1800" kern="0" dirty="0">
                <a:latin typeface="Times New Roman" panose="02020603050405020304" pitchFamily="18" charset="0"/>
              </a:rPr>
              <a:t>Mask R-CNN.</a:t>
            </a:r>
          </a:p>
          <a:p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Kaggle dataset.</a:t>
            </a:r>
          </a:p>
          <a:p>
            <a:r>
              <a:rPr lang="en-US" sz="1800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H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igh-scoring results.</a:t>
            </a:r>
          </a:p>
          <a:p>
            <a:r>
              <a:rPr lang="en-US" sz="1800" kern="0" dirty="0">
                <a:latin typeface="Times New Roman" panose="02020603050405020304" pitchFamily="18" charset="0"/>
              </a:rPr>
              <a:t>Tumors detection.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91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71E5-B325-8CE0-7CE9-51C968A8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CONCLUSION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2FB04-8BA3-1B76-304E-BEF3FD719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this letter, we have introduced a Mask RCNN model for the precise segmentation of brain tumor from the MRI images. </a:t>
            </a:r>
          </a:p>
          <a:p>
            <a:pPr algn="just"/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showed the significance of Mask RCNN for brain tumor segmentation. </a:t>
            </a:r>
          </a:p>
          <a:p>
            <a:pPr algn="just"/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results illustrate that the proposed method precisely delineates the tumor region and serves as a effective automated tool for diagnostic purposes.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127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9FE52-6821-467D-7838-5AF99A93A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en-US" sz="6600" dirty="0"/>
              <a:t>Thanks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728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B1C5CB-085E-1550-20D3-31622F955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  <a:br>
              <a:rPr lang="en-US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31EE6-9B54-FD95-8A26-1E7B56E3E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1313"/>
            <a:ext cx="4459287" cy="4603220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FranklinGothic"/>
              </a:rPr>
              <a:t>Their approach was designed to efficiently detect objects in an image while also, simultaneously generating a high-quality segmentation mask for each instance.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FranklinGothic"/>
              </a:rPr>
              <a:t>At the time advances in object detection and semantic segmentation were being driven by powerful baseline architectures such as Fast R-CNN, Faster R-CNN and Full Convolutional Networks. Although, instance segmentation was not yet solved using these baseline architectures.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FranklinGothic"/>
              </a:rPr>
              <a:t>These decided to take the same approach for their instance segmentation problem by extending the Faster R-CNN architecture. They did this by adding a branch for predicting an object mask in parallel with the existing branch for bounding box recognition. </a:t>
            </a:r>
          </a:p>
          <a:p>
            <a:pPr>
              <a:lnSpc>
                <a:spcPct val="110000"/>
              </a:lnSpc>
            </a:pPr>
            <a:endParaRPr lang="en-US" sz="1400" dirty="0"/>
          </a:p>
        </p:txBody>
      </p:sp>
      <p:pic>
        <p:nvPicPr>
          <p:cNvPr id="5" name="Picture 4" descr="A picture containing text, font, screenshot, diagram&#10;&#10;Description automatically generated">
            <a:extLst>
              <a:ext uri="{FF2B5EF4-FFF2-40B4-BE49-F238E27FC236}">
                <a16:creationId xmlns:a16="http://schemas.microsoft.com/office/drawing/2014/main" id="{1A90E93B-4C98-52DB-1E59-8F6C7B6F0D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127479"/>
            <a:ext cx="5456279" cy="257809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9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88665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97092-BC39-6678-13CD-FE8F245B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  <a:endParaRPr lang="en-US" dirty="0"/>
          </a:p>
        </p:txBody>
      </p:sp>
      <p:pic>
        <p:nvPicPr>
          <p:cNvPr id="2049" name="Picture 1" descr="page2image39113392">
            <a:extLst>
              <a:ext uri="{FF2B5EF4-FFF2-40B4-BE49-F238E27FC236}">
                <a16:creationId xmlns:a16="http://schemas.microsoft.com/office/drawing/2014/main" id="{DCC9C2A9-3098-898D-F371-9564E6884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96921" y="3094226"/>
            <a:ext cx="6387602" cy="263488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82B52-DE9B-2790-E7A3-8C8AE2C67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42244"/>
            <a:ext cx="4710683" cy="3541714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CenturySchoolbook"/>
              </a:rPr>
              <a:t>Types of Computer Vision Tasks </a:t>
            </a:r>
            <a:endParaRPr lang="en-US" dirty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031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A2775-99E3-FF78-F211-0B76C13D3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The main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A5FB1-528E-0B5D-1B0C-5398A0447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Brain Tumor.</a:t>
            </a:r>
          </a:p>
          <a:p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Magnetic resonance imaging (MRI)</a:t>
            </a:r>
            <a:r>
              <a:rPr lang="en-US" sz="2000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Several different types of algorithms.</a:t>
            </a:r>
          </a:p>
          <a:p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Tumor Detection.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7D351FE-4E91-52E2-8989-33E59DFC4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522" y="1917243"/>
            <a:ext cx="6030498" cy="339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338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0" name="Rectangle 307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8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E78DF-4D9E-EF4D-B8C6-7E8389A8B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831513" cy="1478570"/>
          </a:xfrm>
        </p:spPr>
        <p:txBody>
          <a:bodyPr>
            <a:normAutofit/>
          </a:bodyPr>
          <a:lstStyle/>
          <a:p>
            <a:r>
              <a:rPr lang="en-US" sz="3200" dirty="0">
                <a:effectLst/>
                <a:latin typeface="CenturySchoolbook"/>
              </a:rPr>
              <a:t>Overview of Mask </a:t>
            </a:r>
            <a:r>
              <a:rPr lang="en-US" sz="3200" dirty="0">
                <a:effectLst/>
                <a:latin typeface="ProximaNova"/>
              </a:rPr>
              <a:t>Region-based CNN (RCNN) </a:t>
            </a:r>
            <a:r>
              <a:rPr lang="en-US" sz="3200" dirty="0">
                <a:effectLst/>
                <a:latin typeface="CenturySchoolbook"/>
              </a:rPr>
              <a:t> 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2B5C7-9901-5B55-C4DD-CA97A7659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Mask R-CNN is an object recognition algorithm.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Mask R-CNN takes the same two-stage procedure that Faster R-CNN takes.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first stage which is identical, is RPN (Region Proposal Network).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second stage, in parallel to predicting the class and box offset, also outputs the binary mask for each region of interest.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is different from most other systems at the time, where classification depends on the mask predictions. 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600" dirty="0"/>
          </a:p>
        </p:txBody>
      </p:sp>
      <p:pic>
        <p:nvPicPr>
          <p:cNvPr id="3075" name="Picture 1" descr="page14image57047040">
            <a:extLst>
              <a:ext uri="{FF2B5EF4-FFF2-40B4-BE49-F238E27FC236}">
                <a16:creationId xmlns:a16="http://schemas.microsoft.com/office/drawing/2014/main" id="{24FB1D4C-6905-E8C4-8A73-B2F07B1FA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2318450"/>
            <a:ext cx="5456279" cy="2196151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84" name="Group 308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308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8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9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0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81F339CC-4557-45D7-2591-782ED44C66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964CFD-640D-8D33-C300-59318C3927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077" name="Picture 5" descr="page7image38944976">
            <a:extLst>
              <a:ext uri="{FF2B5EF4-FFF2-40B4-BE49-F238E27FC236}">
                <a16:creationId xmlns:a16="http://schemas.microsoft.com/office/drawing/2014/main" id="{E4188857-E5BC-2DCA-95DD-05CA9CBCA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5217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page7image38944976">
            <a:extLst>
              <a:ext uri="{FF2B5EF4-FFF2-40B4-BE49-F238E27FC236}">
                <a16:creationId xmlns:a16="http://schemas.microsoft.com/office/drawing/2014/main" id="{4CD38325-B9F0-E4AF-E11E-88B0A7ABB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5217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750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F91E73-A67A-65AB-33C5-5B12E6FC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  <a:effectLst/>
                <a:latin typeface="ProximaNova"/>
              </a:rPr>
              <a:t>Mask R-CNN </a:t>
            </a:r>
            <a:br>
              <a:rPr lang="en-US" sz="3200">
                <a:solidFill>
                  <a:srgbClr val="FFFFFF"/>
                </a:solidFill>
                <a:effectLst/>
              </a:rPr>
            </a:br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97873-019F-AB05-C171-B5978B1CA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180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ackbone+RPN</a:t>
            </a: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Parallel heads for box regression and classification </a:t>
            </a: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RoIAlign </a:t>
            </a:r>
          </a:p>
          <a:p>
            <a:endParaRPr lang="en-US" sz="1400" dirty="0">
              <a:solidFill>
                <a:srgbClr val="FFFFFF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6668BCD-059B-9FAD-D4A2-8E19C1DC11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778" y="2092160"/>
            <a:ext cx="6844045" cy="266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3615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F91E73-A67A-65AB-33C5-5B12E6FC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  <a:effectLst/>
                <a:latin typeface="ProximaNova"/>
              </a:rPr>
              <a:t>Mask R-CNN </a:t>
            </a:r>
            <a:br>
              <a:rPr lang="en-US" sz="3200" dirty="0">
                <a:solidFill>
                  <a:srgbClr val="FFFFFF"/>
                </a:solidFill>
                <a:effectLst/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97873-019F-AB05-C171-B5978B1CA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sz="1800" b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Preprocessing</a:t>
            </a:r>
            <a:r>
              <a:rPr lang="en-US" sz="1100" dirty="0">
                <a:solidFill>
                  <a:schemeClr val="bg1"/>
                </a:solidFill>
                <a:effectLst/>
              </a:rPr>
              <a:t> </a:t>
            </a:r>
          </a:p>
          <a:p>
            <a:r>
              <a:rPr lang="en-US" sz="1800" b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Tumor localization and segmentation using Mask RCNN</a:t>
            </a:r>
          </a:p>
          <a:p>
            <a:r>
              <a:rPr lang="en-US" sz="1800" b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Feature extraction</a:t>
            </a:r>
          </a:p>
          <a:p>
            <a:r>
              <a:rPr lang="en-US" sz="1800" b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Region Proposal Network, RPN</a:t>
            </a:r>
            <a:endParaRPr lang="en-US" sz="1800" b="1" kern="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800" b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Region of Interest, ROI</a:t>
            </a:r>
          </a:p>
          <a:p>
            <a:r>
              <a:rPr lang="en-US" sz="1800" b="1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Segmentation mask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6668BCD-059B-9FAD-D4A2-8E19C1DC11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778" y="2092160"/>
            <a:ext cx="6844045" cy="266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561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BCD9A3-6FBC-3B17-E2EF-24B55FF7E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</a:t>
            </a:r>
            <a:r>
              <a:rPr lang="en-US" sz="3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ary Mask Prediction </a:t>
            </a:r>
            <a:br>
              <a:rPr lang="en-US" sz="3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076FD-890B-5759-4125-31B582607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roximaNova"/>
              </a:rPr>
              <a:t>Dimension: Km2 </a:t>
            </a:r>
            <a:endParaRPr lang="en-US" sz="2000" dirty="0"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ProximaNova"/>
              </a:rPr>
              <a:t>K represents for class number </a:t>
            </a:r>
            <a:endParaRPr lang="en-US" dirty="0"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MT"/>
              </a:rPr>
              <a:t> </a:t>
            </a:r>
            <a:r>
              <a:rPr lang="en-US" dirty="0">
                <a:effectLst/>
                <a:latin typeface="ProximaNova"/>
              </a:rPr>
              <a:t>m2 represents the spatial resolution </a:t>
            </a:r>
            <a:endParaRPr lang="en-US" dirty="0"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ProximaNova"/>
              </a:rPr>
              <a:t>Mask is resized to fit the shape of the original objects </a:t>
            </a:r>
            <a:endParaRPr lang="en-US" sz="2000" dirty="0">
              <a:effectLst/>
            </a:endParaRPr>
          </a:p>
          <a:p>
            <a:endParaRPr lang="en-US" sz="2000" dirty="0"/>
          </a:p>
        </p:txBody>
      </p:sp>
      <p:pic>
        <p:nvPicPr>
          <p:cNvPr id="5122" name="Picture 2" descr="page31image56163984">
            <a:extLst>
              <a:ext uri="{FF2B5EF4-FFF2-40B4-BE49-F238E27FC236}">
                <a16:creationId xmlns:a16="http://schemas.microsoft.com/office/drawing/2014/main" id="{DBD93511-5A24-8A3E-D4FF-C7D93E50A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931488"/>
            <a:ext cx="5456279" cy="4970075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31" name="Group 5130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13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3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3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3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3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3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38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39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40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41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42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43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144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45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46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47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48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49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0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1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2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3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4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5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6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7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8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085326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8CF3-140B-ACD4-2FEF-41EF037A5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2097088"/>
          </a:xfrm>
        </p:spPr>
        <p:txBody>
          <a:bodyPr>
            <a:normAutofit/>
          </a:bodyPr>
          <a:lstStyle/>
          <a:p>
            <a:r>
              <a:rPr lang="en-US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Mask R-CNN Loss Function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E7B7F-D040-9CA4-ABF8-7CF02DAEB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77081"/>
            <a:ext cx="4844521" cy="3814120"/>
          </a:xfrm>
        </p:spPr>
        <p:txBody>
          <a:bodyPr anchor="ctr">
            <a:no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Loss 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Multiclass cross-entropy loss 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Bounding Box Loss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Smooth L1 loss between ground-truth bounding boxes and predicted bounding boxes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Smooth L1 loss is a robust L1 loss that is less sensitive to outliers than the L2 loss 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Prevent gradient explosion 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Mask Loss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Only defined at Kth class, where K is the class with ground-truth label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Defined as average binary cross-entropy loss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Thus, masks a crosses classes do not compete 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■ Good for instance segmentation </a:t>
            </a:r>
          </a:p>
        </p:txBody>
      </p:sp>
      <p:pic>
        <p:nvPicPr>
          <p:cNvPr id="9" name="Picture 8" descr="A picture containing text, font, screenshot, receipt&#10;&#10;Description automatically generated">
            <a:extLst>
              <a:ext uri="{FF2B5EF4-FFF2-40B4-BE49-F238E27FC236}">
                <a16:creationId xmlns:a16="http://schemas.microsoft.com/office/drawing/2014/main" id="{F9808D1C-9C23-CBB0-79F3-C29E1C3414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10" r="22296" b="-1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71733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120</TotalTime>
  <Words>508</Words>
  <Application>Microsoft Macintosh PowerPoint</Application>
  <PresentationFormat>Widescreen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ArialMT</vt:lpstr>
      <vt:lpstr>CenturySchoolbook</vt:lpstr>
      <vt:lpstr>FranklinGothic</vt:lpstr>
      <vt:lpstr>ProximaNova</vt:lpstr>
      <vt:lpstr>Times New Roman</vt:lpstr>
      <vt:lpstr>Tw Cen MT</vt:lpstr>
      <vt:lpstr>Circuit</vt:lpstr>
      <vt:lpstr>Brain Tumor Image Segmentation with MASK R-CNN Algorithm </vt:lpstr>
      <vt:lpstr>INTRODUCTION: </vt:lpstr>
      <vt:lpstr>INTRODUCTION:</vt:lpstr>
      <vt:lpstr>The main problem</vt:lpstr>
      <vt:lpstr>Overview of Mask Region-based CNN (RCNN)  </vt:lpstr>
      <vt:lpstr>Mask R-CNN  </vt:lpstr>
      <vt:lpstr>Mask R-CNN  </vt:lpstr>
      <vt:lpstr>Binary Mask Prediction  </vt:lpstr>
      <vt:lpstr>Mask R-CNN Loss Function</vt:lpstr>
      <vt:lpstr>Dataset</vt:lpstr>
      <vt:lpstr>experiments and results</vt:lpstr>
      <vt:lpstr>CONCLUSION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Tumor Image Segmentation with MASK R-CNN Algorithm </dc:title>
  <dc:creator>SAMOUA MOFEEDALSAMOUA SAMOUA MOFEEDALSAMOUA</dc:creator>
  <cp:lastModifiedBy>SAMOUA MOFEEDALSAMOUA SAMOUA MOFEEDALSAMOUA</cp:lastModifiedBy>
  <cp:revision>13</cp:revision>
  <dcterms:created xsi:type="dcterms:W3CDTF">2023-06-07T11:11:27Z</dcterms:created>
  <dcterms:modified xsi:type="dcterms:W3CDTF">2023-06-07T13:16:39Z</dcterms:modified>
</cp:coreProperties>
</file>

<file path=docProps/thumbnail.jpeg>
</file>